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3.xml" ContentType="application/vnd.openxmlformats-officedocument.drawingml.chart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23"/>
    <p:restoredTop sz="94610"/>
  </p:normalViewPr>
  <p:slideViewPr>
    <p:cSldViewPr snapToGrid="0" snapToObjects="1">
      <p:cViewPr varScale="1">
        <p:scale>
          <a:sx n="187" d="100"/>
          <a:sy n="187" d="100"/>
        </p:scale>
        <p:origin x="88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Candidates</c:v>
                </c:pt>
              </c:strCache>
            </c:strRef>
          </c:tx>
          <c:spPr>
            <a:ln w="25400" cap="flat">
              <a:solidFill>
                <a:srgbClr val="19D3FF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19D3FF"/>
              </a:solidFill>
              <a:ln w="9525" cap="flat">
                <a:solidFill>
                  <a:srgbClr val="19D3FF"/>
                </a:solidFill>
                <a:prstDash val="solid"/>
                <a:round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2.1</c:v>
                </c:pt>
                <c:pt idx="1">
                  <c:v>2.9</c:v>
                </c:pt>
                <c:pt idx="2">
                  <c:v>3.4</c:v>
                </c:pt>
                <c:pt idx="3">
                  <c:v>4</c:v>
                </c:pt>
                <c:pt idx="4">
                  <c:v>4.5999999999999996</c:v>
                </c:pt>
                <c:pt idx="5">
                  <c:v>5.0999999999999996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187-1246-BA6B-633EC9D549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8C95B4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8C95B4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Capability</c:v>
                </c:pt>
              </c:strCache>
            </c:strRef>
          </c:tx>
          <c:spPr>
            <a:ln w="25400" cap="flat">
              <a:solidFill>
                <a:srgbClr val="19D3FF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19D3FF"/>
              </a:solidFill>
              <a:ln w="9525" cap="flat">
                <a:solidFill>
                  <a:srgbClr val="19D3FF"/>
                </a:solidFill>
                <a:prstDash val="solid"/>
                <a:round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t0</c:v>
                </c:pt>
                <c:pt idx="1">
                  <c:v>t1</c:v>
                </c:pt>
                <c:pt idx="2">
                  <c:v>t2</c:v>
                </c:pt>
                <c:pt idx="3">
                  <c:v>t3</c:v>
                </c:pt>
                <c:pt idx="4">
                  <c:v>t4</c:v>
                </c:pt>
                <c:pt idx="5">
                  <c:v>t5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0.2</c:v>
                </c:pt>
                <c:pt idx="1">
                  <c:v>0.35</c:v>
                </c:pt>
                <c:pt idx="2">
                  <c:v>0.55000000000000004</c:v>
                </c:pt>
                <c:pt idx="3">
                  <c:v>0.75</c:v>
                </c:pt>
                <c:pt idx="4">
                  <c:v>0.88</c:v>
                </c:pt>
                <c:pt idx="5">
                  <c:v>0.95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128-274D-8314-E0483C5D6F5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Free energy (scaled)</c:v>
                </c:pt>
              </c:strCache>
            </c:strRef>
          </c:tx>
          <c:spPr>
            <a:ln w="25400" cap="flat">
              <a:solidFill>
                <a:srgbClr val="FF4DD8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FF4DD8"/>
              </a:solidFill>
              <a:ln w="9525" cap="flat">
                <a:solidFill>
                  <a:srgbClr val="FF4DD8"/>
                </a:solidFill>
                <a:prstDash val="solid"/>
                <a:round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t0</c:v>
                </c:pt>
                <c:pt idx="1">
                  <c:v>t1</c:v>
                </c:pt>
                <c:pt idx="2">
                  <c:v>t2</c:v>
                </c:pt>
                <c:pt idx="3">
                  <c:v>t3</c:v>
                </c:pt>
                <c:pt idx="4">
                  <c:v>t4</c:v>
                </c:pt>
                <c:pt idx="5">
                  <c:v>t5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0.9</c:v>
                </c:pt>
                <c:pt idx="1">
                  <c:v>0.55000000000000004</c:v>
                </c:pt>
                <c:pt idx="2">
                  <c:v>0.25</c:v>
                </c:pt>
                <c:pt idx="3">
                  <c:v>-0.1</c:v>
                </c:pt>
                <c:pt idx="4">
                  <c:v>-0.35</c:v>
                </c:pt>
                <c:pt idx="5">
                  <c:v>-0.55000000000000004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128-274D-8314-E0483C5D6F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8C95B4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8C95B4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Required</c:v>
                </c:pt>
              </c:strCache>
            </c:strRef>
          </c:tx>
          <c:spPr>
            <a:solidFill>
              <a:srgbClr val="37F3D1"/>
            </a:solidFill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Ruff</c:v>
                </c:pt>
                <c:pt idx="1">
                  <c:v>Mypy</c:v>
                </c:pt>
                <c:pt idx="2">
                  <c:v>Pytest</c:v>
                </c:pt>
                <c:pt idx="3">
                  <c:v>Windows</c:v>
                </c:pt>
                <c:pt idx="4">
                  <c:v>macOS</c:v>
                </c:pt>
                <c:pt idx="5">
                  <c:v>Docs</c:v>
                </c:pt>
                <c:pt idx="6">
                  <c:v>Docker</c:v>
                </c:pt>
                <c:pt idx="7">
                  <c:v>Watchdog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5C-5F4E-B153-64E57C8A2D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8C95B4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1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40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(repository)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(MATS module; Insight demo)
- https://www.cse.unr.edu/~sushil/class/gas/papers/nsga2.pdf (Deb et al., 2002; NSGA-II)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https://github.com/MontrealAI/AGI-Alpha-Agent-v0/tree/main/alpha_factory_v1/demos/alpha_agi_insight_v1 (thermodynamic trigger description)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API/CLI/WS interfaces)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(offline-first docs; tests)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(SECURITY.md; CI; packaging notes)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(CI workflows; branch protection notes)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https://github.com/MontrealAI/AGI-Alpha-Agent-v0/tree/main/contracts (v2 contract suite)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(token.config.js; Solidity constants; docs)
- https://etherscan.io/token/0xa61a3b3a130a9c20768eebf97e21515a6046a1fa (token address + decimals)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https://platform.openai.com/docs/guides/agents-sdk
- https://openai.github.io/openai-agents-python/
- https://modelcontextprotocol.io/
- https://www.anthropic.com/news/model-context-protocol
- https://google.github.io/adk-docs/a2a/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https://github.com/MontrealAI/AGIJobsv0
- https://github.com/MontrealAI/AGI-Alpha-Node-v0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(README; design posture)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(LAUNCH.md; scripts; docs)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(CHANGELOG; roadmap notes; tooling hooks)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(DISCLAIMER; LICENSE)
- https://montrealai.github.io/AGI-Alpha-Agent-v0/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(README; DISCLAIMER)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architecture; replay; contracts)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first principles; demos)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Alpha-Factory stack)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agent roles; architecture)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https://montrealai.github.io/AGI-Alpha-Agent-v0/alpha_agi_insight_v1/ (demo)
- https://github.com/MontrealAI/AGI-Alpha-Agent-v0/tree/main/alpha_factory_v1/demos/alpha_agi_insight_v1 (demo code)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https://github.com/MontrealAI/AGI-Alpha-Agent-v0 (docs: determinism, replay endpoints)
[/Sources]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Qmc13BByj8xKnpgQtwBereGJpEXtosLMLq6BCUjK3TtAd1 (1).png"/>
          <p:cNvPicPr>
            <a:picLocks noChangeAspect="1"/>
          </p:cNvPicPr>
          <p:nvPr/>
        </p:nvPicPr>
        <p:blipFill>
          <a:blip r:embed="rId3"/>
          <a:srcRect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4" name="Text 1"/>
          <p:cNvSpPr/>
          <p:nvPr/>
        </p:nvSpPr>
        <p:spPr>
          <a:xfrm>
            <a:off x="822960" y="114300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4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AGI-Alpha-Agent-v0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850392" y="2057400"/>
            <a:ext cx="1024128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Meta-agentic Alpha-Factory stack for deterministic, inspectable multi-agent runs</a:t>
            </a:r>
            <a:endParaRPr lang="en-US" sz="1800" dirty="0"/>
          </a:p>
        </p:txBody>
      </p:sp>
      <p:sp>
        <p:nvSpPr>
          <p:cNvPr id="6" name="Shape 3"/>
          <p:cNvSpPr/>
          <p:nvPr/>
        </p:nvSpPr>
        <p:spPr>
          <a:xfrm>
            <a:off x="850392" y="2670048"/>
            <a:ext cx="4663440" cy="0"/>
          </a:xfrm>
          <a:prstGeom prst="line">
            <a:avLst/>
          </a:prstGeom>
          <a:noFill/>
          <a:ln w="508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50392" y="2834640"/>
            <a:ext cx="10058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Offline-first demos • Orchestrator + agent swarm • Verifiable execution primitives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850392" y="6309360"/>
            <a:ext cx="10058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Docs + demos: montrealai.github.io/AGI-Alpha-Agent-v0/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OPTIMIZE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MATS: multi-objective evolutionary search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NSGA‑II style loop for exploring trade-offs (Pareto fronts).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806440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 MATS provides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Non-dominated sorting + crowding distance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Configurable mutation/crossover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Island populations + elite exchange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 novelty pressure + critics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675120" y="2788920"/>
            <a:ext cx="49222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Illustrative Pareto improvement</a:t>
            </a:r>
            <a:endParaRPr lang="en-US" sz="1400" dirty="0"/>
          </a:p>
        </p:txBody>
      </p:sp>
      <p:graphicFrame>
        <p:nvGraphicFramePr>
          <p:cNvPr id="11" name="Chart 0"/>
          <p:cNvGraphicFramePr/>
          <p:nvPr/>
        </p:nvGraphicFramePr>
        <p:xfrm>
          <a:off x="6675120" y="3154680"/>
          <a:ext cx="4922215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 8"/>
          <p:cNvSpPr/>
          <p:nvPr/>
        </p:nvSpPr>
        <p:spPr>
          <a:xfrm>
            <a:off x="6675120" y="5532120"/>
            <a:ext cx="49222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Baseline algorithm: NSGA‑II (Deb et al., 2002).</a:t>
            </a:r>
            <a:endParaRPr lang="en-US" sz="1250" dirty="0"/>
          </a:p>
        </p:txBody>
      </p:sp>
      <p:pic>
        <p:nvPicPr>
          <p:cNvPr id="13" name="Picture 12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OPTIMIZE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Thermodynamic trigger (toy model)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simple, auditable phase-transition rule for disruption events.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43200"/>
            <a:ext cx="5806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dirty="0">
                <a:solidFill>
                  <a:srgbClr val="19D3FF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F = E − capability · S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94360" y="3337560"/>
            <a:ext cx="5806440" cy="3063240"/>
          </a:xfrm>
          <a:prstGeom prst="rect">
            <a:avLst/>
          </a:prstGeom>
          <a:solidFill>
            <a:srgbClr val="0B0F1A"/>
          </a:solidFill>
          <a:ln w="15875">
            <a:solidFill>
              <a:srgbClr val="FF4DD8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Interpretation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E: sector energy (momentum)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S: sector entropy (resistance)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capability: configured growth curve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Trigger when F &lt; 0; disruption may add an innovation gain via MATS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6675120" y="2743200"/>
            <a:ext cx="49222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Illustrative crossing</a:t>
            </a:r>
            <a:endParaRPr lang="en-US" sz="1400" dirty="0"/>
          </a:p>
        </p:txBody>
      </p:sp>
      <p:graphicFrame>
        <p:nvGraphicFramePr>
          <p:cNvPr id="12" name="Chart 0"/>
          <p:cNvGraphicFramePr/>
          <p:nvPr/>
        </p:nvGraphicFramePr>
        <p:xfrm>
          <a:off x="6675120" y="3154680"/>
          <a:ext cx="4922215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 9"/>
          <p:cNvSpPr/>
          <p:nvPr/>
        </p:nvSpPr>
        <p:spPr>
          <a:xfrm>
            <a:off x="6675120" y="6126480"/>
            <a:ext cx="49222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FF4D5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Threshold: F = 0</a:t>
            </a:r>
            <a:endParaRPr lang="en-US" sz="1250" dirty="0"/>
          </a:p>
        </p:txBody>
      </p:sp>
      <p:pic>
        <p:nvPicPr>
          <p:cNvPr id="14" name="Picture 13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OPERATE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Interfaces: REST + WebSocket + CLI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Instrumented services and deterministic replay paths.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API server (FastAPI)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POST /simulate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GET /results/{sim_id}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WS /ws/progress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GET /metrics (Prometheus)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Auth: Bearer token; rate limiting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4353458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simulate • show-results • agents-status • replay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Ledger persisted under ./ledger/ for inspection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Script-friendly for CI + automation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112557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Web demo surface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GitHub Pages static simulation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Offline mode first; switch to providers when ready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Designed for restricted environments</a:t>
            </a:r>
            <a:endParaRPr lang="en-US" sz="14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OPERATE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Offline-first by design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Demos remain runnable when the network is unavailable.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806440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Practices baked into the repo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Wheelhouse workflows for offline installs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Browser simulation via Pyodide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Asset fetching with checksum verification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Network-disabled tests (PYTEST_NET_OFF=true)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Deterministic seeds for repeatability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675120" y="2788920"/>
            <a:ext cx="4922215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Outcome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Reproducible evaluation becomes the baseline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capability becomes an optional acceleration layer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Review cycles tighten: replay → diff → verify</a:t>
            </a:r>
            <a:endParaRPr lang="en-US" sz="1400" dirty="0"/>
          </a:p>
        </p:txBody>
      </p:sp>
      <p:pic>
        <p:nvPicPr>
          <p:cNvPr id="11" name="Picture 10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ASSURE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Security &amp; integrity (pragmatic hardening)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Controls that keep demos inspectable and deployments sane.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Supply chain &amp; packaging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Signed artifacts (where configured) + reproducible builds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Safe archive extraction in tooling paths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Dependency checks and lint/type gates in CI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33008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Runtime &amp; operational guardrails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Bearer-token auth + rate limiting for services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Sandbox CPU/memory/time caps; environment-bound secrets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Branch protection verification + CI watchdog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Audit preference: keep randomness derivation local; avoid third-party VRF subscription dependencies.</a:t>
            </a:r>
            <a:endParaRPr lang="en-US" sz="11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OPERATE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CI enforcement (signal surface)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Required checks keep the main branch provably green.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806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Required checks (illustrative)</a:t>
            </a:r>
            <a:endParaRPr lang="en-US" sz="1400" dirty="0"/>
          </a:p>
        </p:txBody>
      </p:sp>
      <p:graphicFrame>
        <p:nvGraphicFramePr>
          <p:cNvPr id="10" name="Chart 0"/>
          <p:cNvGraphicFramePr/>
          <p:nvPr/>
        </p:nvGraphicFramePr>
        <p:xfrm>
          <a:off x="594360" y="3154680"/>
          <a:ext cx="5806440" cy="3246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 7"/>
          <p:cNvSpPr/>
          <p:nvPr/>
        </p:nvSpPr>
        <p:spPr>
          <a:xfrm>
            <a:off x="6675120" y="2788920"/>
            <a:ext cx="4922215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Why it matters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Prevents drift in determinism and token config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Catches platform-specific regressions early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Turns trust into continuous verification</a:t>
            </a:r>
            <a:endParaRPr lang="en-US" sz="14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ASSURE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On-chain primitives (v2 smart contracts)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Composable modules for jobs, staking, validation, disputes, reputation, credentials.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JobRegistry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Lifecycle + wiring + allowlists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353458" y="278892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StakeManager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Escrow + reward release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8112557" y="278892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ValidationModule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Voting + winning set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594360" y="452628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DisputeModule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Disputes + arbitration hooks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353458" y="452628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FF4DD8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ReputationEngine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Thresholds + blacklist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8112557" y="4526280"/>
            <a:ext cx="3484778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1B2340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CertificateNFT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Credential minting per job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 choices: Merkle-root gating + allowlists • separation of registry/validation/escrow/disputes.</a:t>
            </a:r>
            <a:endParaRPr lang="en-US" sz="1100" dirty="0"/>
          </a:p>
        </p:txBody>
      </p:sp>
      <p:pic>
        <p:nvPicPr>
          <p:cNvPr id="16" name="Picture 15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ASSURE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$AGIALPHA configuration (repo-pinned)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Token configuration is treated as deterministic plumbing (not advice).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806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Token contract (ERC‑20, 18 decimals)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594360" y="3154680"/>
            <a:ext cx="5806440" cy="502920"/>
          </a:xfrm>
          <a:prstGeom prst="rect">
            <a:avLst/>
          </a:prstGeom>
          <a:solidFill>
            <a:srgbClr val="0E1424"/>
          </a:solidFill>
          <a:ln w="15875">
            <a:solidFill>
              <a:srgbClr val="19D3FF">
                <a:alpha val="7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19D3FF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0xa61a3b3a130a9c20768eebf97e21515a6046a1fa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94360" y="3794760"/>
            <a:ext cx="5806440" cy="260604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Why pin it?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CI validates address/decimals against Solidity constants and config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Fail-fast checks prevent drift across builds, badges, and integrations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Treat token material as utility-only system configuration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675120" y="2788920"/>
            <a:ext cx="4922215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Protocol roles (utility)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Stake for participation (agents/validators)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Escrow for jobs and dispute resolution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Fee/burn controls in settlement flows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Receipts and certificate markets as downstream primitives</a:t>
            </a:r>
            <a:endParaRPr lang="en-US" sz="1400" dirty="0"/>
          </a:p>
        </p:txBody>
      </p:sp>
      <p:pic>
        <p:nvPicPr>
          <p:cNvPr id="13" name="Picture 12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ECOSYSTEM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Interoperability (standards wave)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Compatible with emerging agent/tool connectivity standards—never locked to a vendor.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OpenAI Agents SDK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Agent patterns: tools, handoffs, guardrails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Tracing and observability for agent runs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4353458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Model Context Protocol (MCP)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Standardized tool/data connectivity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MCP servers expose systems; clients consume them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112557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Google ADK + A2A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Multi-agent collaboration patterns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Secure agent-to-agent messaging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 posture: offline mode remains the baseline; providers are optional acceleration layers gated by policy and evidence trails.</a:t>
            </a:r>
            <a:endParaRPr lang="en-US" sz="1100" dirty="0"/>
          </a:p>
        </p:txBody>
      </p:sp>
      <p:pic>
        <p:nvPicPr>
          <p:cNvPr id="13" name="Picture 12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ECOSYSTEM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Integration points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Extending the ecosystem boundary (optional, composable).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AGIJobsv0 (market layer)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Job posting, matching, validation, reputation dynamics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 this repo: contracts/v2 already define modular interfaces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Plug into richer discovery, pricing, and governance flows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33008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AGI‑Alpha‑Node‑v0 (compute layer)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Validators + runtimes + observability at the edge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Execution template: orchestrator + lifecycle + telemetry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Policy enforcement and operator control surfaces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Related repos: github.com/MontrealAI/AGIJobsv0 • github.com/MontrealAI/AGI-Alpha-Node-v0</a:t>
            </a:r>
            <a:endParaRPr lang="en-US" sz="11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OVERVIEW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Verified autonomy, by design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Autonomy becomes deployable when every action is treated as an untrusted proposal until it clears proof, policy, and settlement.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971800"/>
            <a:ext cx="2331720" cy="731520"/>
          </a:xfrm>
          <a:prstGeom prst="rect">
            <a:avLst/>
          </a:prstGeom>
          <a:solidFill>
            <a:srgbClr val="0E1424"/>
          </a:solidFill>
          <a:ln w="15875">
            <a:solidFill>
              <a:srgbClr val="19D3FF">
                <a:alpha val="8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 algn="ctr">
              <a:buNone/>
            </a:pPr>
            <a:r>
              <a:rPr lang="en-US" sz="1350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Evidence bundle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3246120" y="2971800"/>
            <a:ext cx="2331720" cy="731520"/>
          </a:xfrm>
          <a:prstGeom prst="rect">
            <a:avLst/>
          </a:prstGeom>
          <a:solidFill>
            <a:srgbClr val="0E1424"/>
          </a:solidFill>
          <a:ln w="15875">
            <a:solidFill>
              <a:srgbClr val="B05CFF">
                <a:alpha val="8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 algn="ctr">
              <a:buNone/>
            </a:pPr>
            <a:r>
              <a:rPr lang="en-US" sz="1350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Policy gate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5897880" y="2971800"/>
            <a:ext cx="2331720" cy="731520"/>
          </a:xfrm>
          <a:prstGeom prst="rect">
            <a:avLst/>
          </a:prstGeom>
          <a:solidFill>
            <a:srgbClr val="0E1424"/>
          </a:solidFill>
          <a:ln w="15875">
            <a:solidFill>
              <a:srgbClr val="37F3D1">
                <a:alpha val="8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 algn="ctr">
              <a:buNone/>
            </a:pPr>
            <a:r>
              <a:rPr lang="en-US" sz="1350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Two-phase commit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549640" y="2971800"/>
            <a:ext cx="2331720" cy="731520"/>
          </a:xfrm>
          <a:prstGeom prst="rect">
            <a:avLst/>
          </a:prstGeom>
          <a:solidFill>
            <a:srgbClr val="0E1424"/>
          </a:solidFill>
          <a:ln w="15875">
            <a:solidFill>
              <a:srgbClr val="FFC24D">
                <a:alpha val="8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 algn="ctr">
              <a:buNone/>
            </a:pPr>
            <a:r>
              <a:rPr lang="en-US" sz="1350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Settlement receipt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2980944" y="3227832"/>
            <a:ext cx="210312" cy="237744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4" name="Shape 11"/>
          <p:cNvSpPr/>
          <p:nvPr/>
        </p:nvSpPr>
        <p:spPr>
          <a:xfrm>
            <a:off x="5632704" y="3227832"/>
            <a:ext cx="210312" cy="237744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5" name="Shape 12"/>
          <p:cNvSpPr/>
          <p:nvPr/>
        </p:nvSpPr>
        <p:spPr>
          <a:xfrm>
            <a:off x="8284464" y="3227832"/>
            <a:ext cx="210312" cy="237744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6" name="Text 13"/>
          <p:cNvSpPr/>
          <p:nvPr/>
        </p:nvSpPr>
        <p:spPr>
          <a:xfrm>
            <a:off x="594360" y="3886200"/>
            <a:ext cx="1100297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Fail-closed: no actuation without gates + acceptance tests + replayable receipts.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94360" y="4297680"/>
            <a:ext cx="1100297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Institutional posture: treat every model output like an untrusted package.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 stance: prototype-first, guardrail-heavy, audit-ready.</a:t>
            </a:r>
            <a:endParaRPr lang="en-US" sz="1100" dirty="0"/>
          </a:p>
        </p:txBody>
      </p:sp>
      <p:pic>
        <p:nvPicPr>
          <p:cNvPr id="19" name="Picture 18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SHIP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Deployment paths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From one-command demos → reproducible deployments.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806440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From local to infra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Quickstart: python check_env.py --auto-install; ./quickstart.sh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Docs + gallery: make gallery-deploy; make gallery-open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Local stacks: docker-compose.yml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 infra templates (where provided)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675120" y="2788920"/>
            <a:ext cx="49222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19D3FF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./scripts/edge_human_knowledge_pages_sprint.sh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675120" y="3154680"/>
            <a:ext cx="4922215" cy="324612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Verified build sprint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Mirrors the docs workflow: assets → build demos → mkdocs → publish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Keeps the demo surface reproducible and reviewable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Supports institutional audit cycles</a:t>
            </a:r>
            <a:endParaRPr lang="en-US" sz="14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NEXT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Roadmap (high-leverage)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Visible in the codebase through placeholders, hooks, and tooling.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6"/>
          <p:cNvSpPr/>
          <p:nvPr/>
        </p:nvSpPr>
        <p:spPr>
          <a:xfrm>
            <a:off x="594360" y="2652440"/>
            <a:ext cx="5295748" cy="150876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Evaluation realism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Replace placeholder scorers with transfer tests and domain evaluators.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301588" y="2652440"/>
            <a:ext cx="5295748" cy="150876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Refinement intelligence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Targeted rewrites, tighter credit assignment, fewer wasted cycles.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594360" y="4481240"/>
            <a:ext cx="5295748" cy="150876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Benchmarking &amp; ablations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Expand suites; publish stable histories and sensitivity maps.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301588" y="4481240"/>
            <a:ext cx="5295748" cy="1508760"/>
          </a:xfrm>
          <a:prstGeom prst="rect">
            <a:avLst/>
          </a:prstGeom>
          <a:solidFill>
            <a:srgbClr val="0B0F1A"/>
          </a:solidFill>
          <a:ln w="15875">
            <a:solidFill>
              <a:srgbClr val="FF4DD8">
                <a:alpha val="82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Memory fabric &amp; tooling</a:t>
            </a:r>
            <a:endParaRPr lang="en-US" sz="1350" dirty="0"/>
          </a:p>
          <a:p>
            <a:pPr marL="0" indent="0">
              <a:buNone/>
            </a:pPr>
            <a:endParaRPr lang="en-US" sz="1350" dirty="0"/>
          </a:p>
          <a:p>
            <a:pPr marL="0" indent="0">
              <a:buNone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Unify replay, provenance, signing, and observability.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594360" y="6081520"/>
            <a:ext cx="11002975" cy="558116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E8EAF0"/>
                </a:solidFill>
              </a:defRPr>
            </a:pPr>
            <a:r>
              <a:rPr sz="1600" b="1"/>
              <a:t>Build</a:t>
            </a:r>
            <a:endParaRPr lang="en-US" sz="1400" dirty="0"/>
          </a:p>
          <a:p>
            <a:pPr>
              <a:spcBef>
                <a:spcPts val="0"/>
              </a:spcBef>
              <a:spcAft>
                <a:spcPts val="0"/>
              </a:spcAft>
              <a:defRPr sz="1350">
                <a:solidFill>
                  <a:srgbClr val="A8B1C2"/>
                </a:solidFill>
              </a:defRPr>
            </a:pPr>
            <a:r>
              <a:rPr sz="1200"/>
              <a:t>Run the demos • Inspect the ledger • Extend evaluators • Keep it auditable</a:t>
            </a:r>
          </a:p>
        </p:txBody>
      </p:sp>
      <p:pic>
        <p:nvPicPr>
          <p:cNvPr id="14" name="Picture 13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GIPress_HighRes3840x2160 2.png"/>
          <p:cNvPicPr>
            <a:picLocks noChangeAspect="1"/>
          </p:cNvPicPr>
          <p:nvPr/>
        </p:nvPicPr>
        <p:blipFill>
          <a:blip r:embed="rId3"/>
          <a:srcRect t="3093" b="3093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8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4" name="Text 1"/>
          <p:cNvSpPr/>
          <p:nvPr/>
        </p:nvSpPr>
        <p:spPr>
          <a:xfrm>
            <a:off x="822960" y="1143000"/>
            <a:ext cx="54864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BUILD</a:t>
            </a:r>
            <a:endParaRPr lang="en-US" sz="5800" dirty="0"/>
          </a:p>
        </p:txBody>
      </p:sp>
      <p:sp>
        <p:nvSpPr>
          <p:cNvPr id="5" name="Text 2"/>
          <p:cNvSpPr/>
          <p:nvPr/>
        </p:nvSpPr>
        <p:spPr>
          <a:xfrm>
            <a:off x="850392" y="2057400"/>
            <a:ext cx="104241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 the demos. Replay the runs. Ship only what you can verify.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50392" y="5257800"/>
            <a:ext cx="10789920" cy="1097280"/>
          </a:xfrm>
          <a:prstGeom prst="rect">
            <a:avLst/>
          </a:prstGeom>
          <a:solidFill>
            <a:srgbClr val="000000">
              <a:alpha val="65000"/>
            </a:srgbClr>
          </a:solidFill>
          <a:ln w="12700">
            <a:solidFill>
              <a:srgbClr val="1B2340">
                <a:alpha val="45000"/>
              </a:srgbClr>
            </a:solidFill>
          </a:ln>
        </p:spPr>
        <p:txBody>
          <a:bodyPr wrap="square" lIns="109728" tIns="73152" bIns="73152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Disclaimer: This repository is a conceptual research prototype. References to “AGI” are aspirational and do not indicate the presence of a real general intelligence. Nothing herein constitutes financial advice. License: Apache‑2.0.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850392" y="6355080"/>
            <a:ext cx="104241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Docs + demos: montrealai.github.io/AGI-Alpha-Agent-v0/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OVERVIEW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Positioning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 the repository is (and is not).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Research prototype, demo-first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Concept lab for meta-agentic iteration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Aspirational language describes goals—not deployed general intelligence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Designed for inspection: deterministic runs + replay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4353458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Offline-first demos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Browser simulation (Pyodide) + local CLI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 toggle: Offline vs cloud providers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Clean upgrade path to hosted runtimes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112557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Verifiable surfaces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Ledgered envelopes + replay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Pragmatic security hardening for packaging &amp; CI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 on-chain modules for validation/disputes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594360" y="6473952"/>
            <a:ext cx="110029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Principle: simple enough to audit; structured enough to scale.</a:t>
            </a:r>
            <a:endParaRPr lang="en-US" sz="1100" dirty="0"/>
          </a:p>
        </p:txBody>
      </p:sp>
      <p:pic>
        <p:nvPicPr>
          <p:cNvPr id="13" name="Picture 12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OVERVIEW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Executive overview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 locally, replay deterministically, extend safely.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 it is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Orchestrator routing “envelopes” across specialist agents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Persistent step ledger for replay, audit, and debugging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Offline-first demo gallery with clear interfaces (CLI, REST/WS)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4353458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Why it matters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Repeatability: seeded runs + deterministic cycles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Traceability: provenance for outputs and decisions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Operational readiness: monitoring hooks + guardrails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8112557" y="2788920"/>
            <a:ext cx="348477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What’s different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Fail-closed control plane + sandboxed execution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Evidence bundle + two-phase commit for actuation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 settlement modules: escrow, validators, receipts</a:t>
            </a:r>
            <a:endParaRPr lang="en-US" sz="140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FIRST PRINCIPLES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 single loop, many instantiations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Sense → Propose → Evaluate → Commit → Learn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971800"/>
            <a:ext cx="2017715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80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Sense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Signals, priors, assumptions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2639507" y="3557016"/>
            <a:ext cx="173736" cy="228600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1" name="Text 8"/>
          <p:cNvSpPr/>
          <p:nvPr/>
        </p:nvSpPr>
        <p:spPr>
          <a:xfrm>
            <a:off x="2840675" y="2971800"/>
            <a:ext cx="2017715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80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Propose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Plans, code, agent variants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4885822" y="3557016"/>
            <a:ext cx="173736" cy="228600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3" name="Text 10"/>
          <p:cNvSpPr/>
          <p:nvPr/>
        </p:nvSpPr>
        <p:spPr>
          <a:xfrm>
            <a:off x="5086990" y="2971800"/>
            <a:ext cx="2017715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80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Evaluate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Scores, critics, constraints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7132137" y="3557016"/>
            <a:ext cx="173736" cy="228600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5" name="Text 12"/>
          <p:cNvSpPr/>
          <p:nvPr/>
        </p:nvSpPr>
        <p:spPr>
          <a:xfrm>
            <a:off x="7333305" y="2971800"/>
            <a:ext cx="2017715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80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Commit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Ledger, artifacts, contracts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9378452" y="3557016"/>
            <a:ext cx="173736" cy="228600"/>
          </a:xfrm>
          <a:prstGeom prst="rightArrow">
            <a:avLst/>
          </a:prstGeom>
          <a:solidFill>
            <a:srgbClr val="8C95B4">
              <a:alpha val="55000"/>
            </a:srgbClr>
          </a:solidFill>
          <a:ln w="12700">
            <a:solidFill>
              <a:srgbClr val="8C95B4">
                <a:alpha val="2000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17" name="Text 14"/>
          <p:cNvSpPr/>
          <p:nvPr/>
        </p:nvSpPr>
        <p:spPr>
          <a:xfrm>
            <a:off x="9579620" y="2971800"/>
            <a:ext cx="2017715" cy="1417320"/>
          </a:xfrm>
          <a:prstGeom prst="rect">
            <a:avLst/>
          </a:prstGeom>
          <a:solidFill>
            <a:srgbClr val="0B0F1A"/>
          </a:solidFill>
          <a:ln w="15875">
            <a:solidFill>
              <a:srgbClr val="FF4DD8">
                <a:alpha val="80000"/>
              </a:srgbClr>
            </a:solidFill>
          </a:ln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Learn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Rewrite policy, memory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594360" y="4663440"/>
            <a:ext cx="11002975" cy="1920240"/>
          </a:xfrm>
          <a:prstGeom prst="rect">
            <a:avLst/>
          </a:prstGeom>
          <a:solidFill>
            <a:srgbClr val="0B0F1A"/>
          </a:solidFill>
          <a:ln w="15875">
            <a:solidFill>
              <a:srgbClr val="1B2340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Two complementary lenses (demo-grade, auditable)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Game theory: staking, reputation, validator-gated decisions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Statistical-physics metaphors: free-energy triggers, landscape search, Hamiltonian intuition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Lightweight toy models—easy to replace with domain-grade evaluators</a:t>
            </a:r>
            <a:endParaRPr lang="en-US" sz="1400" dirty="0"/>
          </a:p>
        </p:txBody>
      </p:sp>
      <p:pic>
        <p:nvPicPr>
          <p:cNvPr id="19" name="Picture 18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Qmb9yNfdSE2M6pKPu9RtFQp1Rz4Sy9SDTwTaw6TcGi6faq.png"/>
          <p:cNvPicPr>
            <a:picLocks noChangeAspect="1"/>
          </p:cNvPicPr>
          <p:nvPr/>
        </p:nvPicPr>
        <p:blipFill>
          <a:blip r:embed="rId3"/>
          <a:srcRect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4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 wrap="square" lIns="109728" tIns="73152" bIns="73152"/>
          <a:lstStyle/>
          <a:p>
            <a:endParaRPr/>
          </a:p>
        </p:txBody>
      </p:sp>
      <p:sp>
        <p:nvSpPr>
          <p:cNvPr id="5" name="Text 1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SYSTEM</a:t>
            </a:r>
            <a:endParaRPr lang="en-US" sz="1150" dirty="0"/>
          </a:p>
        </p:txBody>
      </p:sp>
      <p:sp>
        <p:nvSpPr>
          <p:cNvPr id="7" name="Shape 3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Architecture: Alpha-Factory stack</a:t>
            </a:r>
            <a:endParaRPr lang="en-US" sz="3800" dirty="0"/>
          </a:p>
        </p:txBody>
      </p:sp>
      <p:sp>
        <p:nvSpPr>
          <p:cNvPr id="9" name="Text 5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Interfaces → orchestrator → agent mesh → ledger → optional providers.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94360" y="2834640"/>
            <a:ext cx="3484778" cy="283464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Interfaces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 for automation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Web UI for demos and dashboards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REST/WS for integrations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4353458" y="2834640"/>
            <a:ext cx="3484778" cy="283464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Runtime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Orchestrator + AgentManager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Role-separated agent mesh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Sandboxed tools + memory fabric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8112557" y="2834640"/>
            <a:ext cx="3484778" cy="2834640"/>
          </a:xfrm>
          <a:prstGeom prst="rect">
            <a:avLst/>
          </a:prstGeom>
          <a:solidFill>
            <a:srgbClr val="0B0F1A"/>
          </a:solidFill>
          <a:ln w="15875">
            <a:solidFill>
              <a:srgbClr val="FFC24D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Evidence &amp; settlement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Ledger + replay + provenance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 on-chain validation/escrow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Receipts and certificates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594360" y="5943600"/>
            <a:ext cx="1100297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Design goals: optional deps fail gracefully • deterministic lifecycles • clear extension points.</a:t>
            </a:r>
            <a:endParaRPr lang="en-US" sz="1250" dirty="0"/>
          </a:p>
        </p:txBody>
      </p:sp>
      <p:pic>
        <p:nvPicPr>
          <p:cNvPr id="15" name="Picture 14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SYSTEM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The agent mesh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Separation of duties: no single agent gets to plan, execute, validate, and settle alone.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Role-separated mesh (typical)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PlanningAgent — goal decomposition &amp; constraints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ResearchAgent — evidence &amp; uncertainty tracking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StrategyAgent — portfolios, scenarios, trade-offs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MarketAgent — selection &amp; incentives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33008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Institutional constraint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CodeGenAgent — tool/code synthesis under sandbox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SafetyGuardian — policy enforcement &amp; filters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MemoryAgent — structured persistence + provenance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Validators — replay + attest + dispute handling (optional)</a:t>
            </a:r>
            <a:endParaRPr lang="en-US" sz="1400" dirty="0"/>
          </a:p>
        </p:txBody>
      </p:sp>
      <p:pic>
        <p:nvPicPr>
          <p:cNvPr id="11" name="Picture 10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DEMO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α‑AGI Insight v1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Zero-data meta-agentic disruption forecasting (offline-first).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/>
          </a:p>
        </p:txBody>
      </p:sp>
      <p:pic>
        <p:nvPicPr>
          <p:cNvPr id="9" name="Image 1" descr="/mnt/data/agi_assets/docs_alpha_agi_insight_v1_assets_preview.png"/>
          <p:cNvPicPr>
            <a:picLocks noChangeAspect="1"/>
          </p:cNvPicPr>
          <p:nvPr/>
        </p:nvPicPr>
        <p:blipFill>
          <a:blip r:embed="rId3"/>
          <a:srcRect t="548" b="548"/>
          <a:stretch/>
        </p:blipFill>
        <p:spPr>
          <a:xfrm>
            <a:off x="594360" y="2743200"/>
            <a:ext cx="6492240" cy="36118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06640" y="2743200"/>
            <a:ext cx="4190695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19D3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Highlights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Runs with or without an API key (offline fallback)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Best-first search over rewrite chains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MATS: multi-objective evolutionary loop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Thermodynamic trigger used as a phase-transition rule (toy model)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Deterministic seeds for replay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406640" y="6309360"/>
            <a:ext cx="419069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50" dirty="0">
                <a:solidFill>
                  <a:srgbClr val="19D3FF"/>
                </a:solidFill>
                <a:latin typeface="Cascadia Mono" pitchFamily="34" charset="0"/>
                <a:ea typeface="Cascadia Mono" pitchFamily="34" charset="-122"/>
                <a:cs typeface="Cascadia Mono" pitchFamily="34" charset="-120"/>
              </a:rPr>
              <a:t>CLI: alpha-agi-insight-v1 --episodes 5</a:t>
            </a:r>
            <a:endParaRPr lang="en-US" sz="1150" dirty="0"/>
          </a:p>
        </p:txBody>
      </p:sp>
      <p:pic>
        <p:nvPicPr>
          <p:cNvPr id="12" name="Picture 11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5070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33272" y="347472"/>
            <a:ext cx="6400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AGI-Alpha-Agent-v0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8396935" y="347472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50" dirty="0">
                <a:solidFill>
                  <a:srgbClr val="8C95B4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SYSTEM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594360" y="841248"/>
            <a:ext cx="11002975" cy="0"/>
          </a:xfrm>
          <a:prstGeom prst="line">
            <a:avLst/>
          </a:prstGeom>
          <a:noFill/>
          <a:ln w="12700">
            <a:solidFill>
              <a:srgbClr val="1B2340">
                <a:alpha val="45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94360" y="960120"/>
            <a:ext cx="11002975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EAF0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Determinism &amp; replay</a:t>
            </a:r>
            <a:endParaRPr lang="en-US" sz="3800" dirty="0"/>
          </a:p>
        </p:txBody>
      </p:sp>
      <p:sp>
        <p:nvSpPr>
          <p:cNvPr id="7" name="Text 4"/>
          <p:cNvSpPr/>
          <p:nvPr/>
        </p:nvSpPr>
        <p:spPr>
          <a:xfrm>
            <a:off x="594360" y="1645920"/>
            <a:ext cx="1100297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Ledger-first execution: reproducible runs, inspectable artifacts, explicit seeds.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94360" y="2176272"/>
            <a:ext cx="2651760" cy="0"/>
          </a:xfrm>
          <a:prstGeom prst="line">
            <a:avLst/>
          </a:prstGeom>
          <a:noFill/>
          <a:ln w="38100">
            <a:solidFill>
              <a:srgbClr val="37F3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94360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37F3D1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What gets recorded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Every cycle as a discrete envelope mutation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Full interaction stream persisted to a ledger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Replayable traces for analysis and audit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Provenance for outputs and decisions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233008" y="2788920"/>
            <a:ext cx="5364328" cy="3611880"/>
          </a:xfrm>
          <a:prstGeom prst="rect">
            <a:avLst/>
          </a:prstGeom>
          <a:solidFill>
            <a:srgbClr val="0B0F1A"/>
          </a:solidFill>
          <a:ln w="15875">
            <a:solidFill>
              <a:srgbClr val="B05CFF">
                <a:alpha val="70000"/>
              </a:srgbClr>
            </a:solidFill>
          </a:ln>
          <a:effectLst>
            <a:outerShdw blurRad="31750" dist="12700" dir="2700000" algn="bl" rotWithShape="0">
              <a:srgbClr val="000000">
                <a:alpha val="20000"/>
              </a:srgbClr>
            </a:outerShdw>
          </a:effectLst>
        </p:spPr>
        <p:txBody>
          <a:bodyPr wrap="square" lIns="109728" tIns="73152" bIns="73152" rtlCol="0" anchor="t"/>
          <a:lstStyle/>
          <a:p>
            <a:pPr marL="0" indent="0">
              <a:buNone/>
            </a:pPr>
            <a:r>
              <a:rPr lang="en-US" sz="1400" b="1" dirty="0">
                <a:solidFill>
                  <a:srgbClr val="EAF0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Replay surfaces
</a:t>
            </a:r>
            <a:r>
              <a:rPr lang="en-US" sz="600" dirty="0">
                <a:solidFill>
                  <a:srgbClr val="000000"/>
                </a:solidFill>
              </a:rPr>
              <a:t>
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CLI: replay / show-results / agents-status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REST: GET /results/{sim_id}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WebSocket: /ws/progress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350" dirty="0">
                <a:solidFill>
                  <a:srgbClr val="B9C2DD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Deterministic seeds make behavior testable</a:t>
            </a:r>
            <a:endParaRPr lang="en-US" sz="1400" dirty="0"/>
          </a:p>
        </p:txBody>
      </p:sp>
      <p:pic>
        <p:nvPicPr>
          <p:cNvPr id="11" name="Picture 10" descr="imag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320040"/>
            <a:ext cx="384048" cy="3840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2507</Words>
  <Application>Microsoft Macintosh PowerPoint</Application>
  <PresentationFormat>Widescreen</PresentationFormat>
  <Paragraphs>349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Cascadia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MontrealAI</dc:creator>
  <cp:lastModifiedBy>Vincent Boucher</cp:lastModifiedBy>
  <cp:revision>2</cp:revision>
  <dcterms:created xsi:type="dcterms:W3CDTF">2026-01-07T13:18:39Z</dcterms:created>
  <dcterms:modified xsi:type="dcterms:W3CDTF">2026-01-07T16:51:45Z</dcterms:modified>
</cp:coreProperties>
</file>